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5" r:id="rId3"/>
    <p:sldId id="267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56" r:id="rId12"/>
    <p:sldId id="263" r:id="rId13"/>
    <p:sldId id="262" r:id="rId14"/>
    <p:sldId id="257" r:id="rId15"/>
    <p:sldId id="258" r:id="rId16"/>
    <p:sldId id="259" r:id="rId17"/>
    <p:sldId id="260" r:id="rId18"/>
    <p:sldId id="261" r:id="rId19"/>
    <p:sldId id="274" r:id="rId20"/>
    <p:sldId id="264" r:id="rId2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BD047-B9BE-4176-15C4-47D2C221EAF8}" v="226" dt="2021-05-07T06:56:35.517"/>
    <p1510:client id="{85D13E92-EF81-8FC0-CF4B-DECFC9B53736}" v="1924" dt="2021-05-06T22:55:5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9"/>
    <p:restoredTop sz="94693"/>
  </p:normalViewPr>
  <p:slideViewPr>
    <p:cSldViewPr snapToGrid="0" snapToObjects="1">
      <p:cViewPr>
        <p:scale>
          <a:sx n="105" d="100"/>
          <a:sy n="105" d="100"/>
        </p:scale>
        <p:origin x="336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58F7-96DC-5B49-B5CC-99FDDE866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8783-623A-3342-928E-9FB54F38D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962A-68D0-7148-9A20-E4E53B74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CD13-499F-0341-92B5-7F1A1440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1D55-E500-AB4B-9A84-5A5FB06D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483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D0FB-F51B-C745-9742-8267537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2B4F5-2448-3844-82DB-63A290D42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D8549-3B59-A44A-BF4B-8034BA9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EF4B5-C38E-884A-9930-F9B32490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1B50-1DDE-7B42-95D1-CF2B50B7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3477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68073-B4F4-AE4C-9AD4-DAFD750C3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ACA2-82F3-E54F-A7DB-05F7EE1E1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D939-DBE4-2747-8580-AEE3711D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970E-3BB5-7249-B71F-6466AE72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D151-7692-8C41-A55E-DC492BA7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470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6191-29E7-FE4E-8F77-4243876D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2380-5E78-7A43-9679-6CC67049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621C-0871-3642-B456-3A579E67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05C0-425A-704C-87EF-9CF5191E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38BB-37BD-2844-9DCA-F6F4DAE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3343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C3F1-8F55-8E4A-AEF2-DAD27552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43F07-2810-0D40-9CAD-2CEA2C5E0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9154-C4F6-AC4B-92C0-C7695291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5E8D-7D7E-A045-A202-4598458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D4B9D-4D0B-B846-A7D9-4655DB96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078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05A-43E8-DE40-ABEC-DBF88CB8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D73-6D21-A94C-A1CE-182CD5012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5B139-33BC-DF46-A2FE-87749762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3E5F-E245-7B4C-B67D-33C0EE9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93460-6D03-3B42-B37E-4B1C7BBF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CAC9F-88A7-0445-92E3-9AAB9491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979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D60B-05DA-B740-9ADD-D33F39AD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AE4C-C4C1-1F4A-974B-796A1CA3B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23D6E-B8D4-6547-BEB2-C1943FAF5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F62A-FAE9-FB4A-9982-BDAA59B62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5B949-C29B-D14D-A1BB-80BD497B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036FD-6E40-2849-93C6-2CD8505E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83A9F-6646-E941-9B27-C489FC8F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1D863-1B1C-D748-AA4B-DA350D9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930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36ED-0DA4-FA44-99EA-2574AAA7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A9DE7-FFBA-7544-AD82-16D55CAE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F0198-0EA3-F644-8F60-DA351E69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E7207-DC4A-6742-A0B0-1D510E4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79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76A84-ACEF-DD48-823D-937A176A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E5917-3AA1-6648-AFFB-F9D021F1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0B7F3-95BD-EB45-84F9-CA085FC4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62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AC12-D209-9F4C-9707-018D6AD5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A774-DE2B-CE41-986D-6C4EE1DE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12C0A-B58B-104D-A94C-4C265178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DD4C-23D8-614E-AE06-C48643D8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3363-3C6A-2547-B8BE-272F5E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2C0A-79AE-BD43-8C39-94A977DD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571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74CE-27E2-3747-B0B7-6BFB2BB9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E94D-22C5-5E48-A98A-24AAAADE3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C0F73-4359-B14A-A3B5-9EFAFED6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3C31C-5C2F-D241-8022-C8F2E218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B47D7-B196-3941-B366-979F3DB4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EC650-1A23-D14F-97F3-2917365B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738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296CA-744A-3D4A-8AEF-55542DAC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7C93-48D0-EB42-8661-762AE4C87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53B0-FC33-5E4C-901A-2DBB3F91C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CFA02-98B0-FF42-B309-8A1AD63EA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8A5F-12D3-E04A-BEE1-65F02231D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21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4837-8CB2-479A-ADAC-133EDC37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Wolter Optics in 2 parts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63BF-CECF-4D10-BB58-933766B2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cs typeface="Calibri" panose="020F0502020204030204"/>
              </a:rPr>
              <a:t>McStas</a:t>
            </a:r>
            <a:r>
              <a:rPr lang="en-US" dirty="0">
                <a:cs typeface="Calibri" panose="020F0502020204030204"/>
              </a:rPr>
              <a:t> Wolter optics from the X-ray telescope community</a:t>
            </a:r>
          </a:p>
          <a:p>
            <a:pPr marL="514350" indent="-514350">
              <a:buAutoNum type="arabicPeriod"/>
            </a:pPr>
            <a:r>
              <a:rPr lang="en-US" dirty="0" err="1">
                <a:cs typeface="Calibri" panose="020F0502020204030204"/>
              </a:rPr>
              <a:t>McStas</a:t>
            </a:r>
            <a:r>
              <a:rPr lang="en-US" dirty="0">
                <a:cs typeface="Calibri" panose="020F0502020204030204"/>
              </a:rPr>
              <a:t> Wolter optics from neutron scatterers at MIT</a:t>
            </a:r>
          </a:p>
        </p:txBody>
      </p:sp>
    </p:spTree>
    <p:extLst>
      <p:ext uri="{BB962C8B-B14F-4D97-AF65-F5344CB8AC3E}">
        <p14:creationId xmlns:p14="http://schemas.microsoft.com/office/powerpoint/2010/main" val="322264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7B02-3E7A-44CB-852D-9AF14DD3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Code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7ED099A-9896-410C-A6FF-36900C4B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08" y="44220"/>
            <a:ext cx="6125736" cy="6936829"/>
          </a:xfrm>
          <a:prstGeom prst="rect">
            <a:avLst/>
          </a:prstGeom>
        </p:spPr>
      </p:pic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99D13321-5A08-4BAB-9178-26A66254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7" y="2035972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3AF-39F1-8D45-A81C-FD5D9715A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ConicTracer from MIT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E9D71-3E1B-1B48-A4DD-05FFBC750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Erik B. Knudsen and Peter Willendrup </a:t>
            </a:r>
            <a:br>
              <a:rPr lang="en-DK" dirty="0"/>
            </a:br>
            <a:r>
              <a:rPr lang="en-DK" dirty="0"/>
              <a:t>- with input from Boris Khaykovic, MIT</a:t>
            </a:r>
          </a:p>
        </p:txBody>
      </p:sp>
    </p:spTree>
    <p:extLst>
      <p:ext uri="{BB962C8B-B14F-4D97-AF65-F5344CB8AC3E}">
        <p14:creationId xmlns:p14="http://schemas.microsoft.com/office/powerpoint/2010/main" val="26993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6C63-0893-6442-9298-563A530E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Historical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882D-50D7-BE4A-9B9D-DFABD449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Code was never officially part of McStas, only “distributed” on a per-request basis </a:t>
            </a:r>
            <a:br>
              <a:rPr lang="en-DK" dirty="0"/>
            </a:br>
            <a:r>
              <a:rPr lang="en-DK" dirty="0"/>
              <a:t>(Boris never asked us to include it officially, solely out of concerns wrt. </a:t>
            </a:r>
            <a:r>
              <a:rPr lang="en-GB" dirty="0"/>
              <a:t>e</a:t>
            </a:r>
            <a:r>
              <a:rPr lang="en-DK" dirty="0"/>
              <a:t>ase of use etc.)</a:t>
            </a:r>
          </a:p>
          <a:p>
            <a:endParaRPr lang="en-DK" dirty="0"/>
          </a:p>
          <a:p>
            <a:r>
              <a:rPr lang="en-DK" dirty="0"/>
              <a:t>Developed by Boris with helped of a series of MIT students </a:t>
            </a:r>
          </a:p>
          <a:p>
            <a:endParaRPr lang="en-DK" dirty="0"/>
          </a:p>
          <a:p>
            <a:r>
              <a:rPr lang="en-DK" dirty="0"/>
              <a:t>In ~2010 Peter helped port the code from McStas 1.x to 2.x</a:t>
            </a:r>
          </a:p>
          <a:p>
            <a:endParaRPr lang="en-DK" dirty="0"/>
          </a:p>
          <a:p>
            <a:r>
              <a:rPr lang="en-DK" dirty="0"/>
              <a:t>The code in the ”standard” zip-file included no chosen geometry, i.e. not easy to get started for a new geometry</a:t>
            </a:r>
          </a:p>
        </p:txBody>
      </p:sp>
    </p:spTree>
    <p:extLst>
      <p:ext uri="{BB962C8B-B14F-4D97-AF65-F5344CB8AC3E}">
        <p14:creationId xmlns:p14="http://schemas.microsoft.com/office/powerpoint/2010/main" val="69707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9883F21-B852-484E-9E8A-249F075C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4" y="598862"/>
            <a:ext cx="8505033" cy="441819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240BE7-7683-984F-A413-5EDF622B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9815" y="3193214"/>
            <a:ext cx="6049814" cy="306411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D884F-716D-4A44-AE07-2EF6231FDED3}"/>
              </a:ext>
            </a:extLst>
          </p:cNvPr>
          <p:cNvSpPr/>
          <p:nvPr/>
        </p:nvSpPr>
        <p:spPr>
          <a:xfrm>
            <a:off x="46186" y="5058887"/>
            <a:ext cx="60036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1" u="none" strike="noStrike" dirty="0">
                <a:effectLst/>
                <a:latin typeface="Helvetica" pitchFamily="2" charset="0"/>
              </a:rPr>
              <a:t>“The code implements our NIH mirrors (it needs the conic tracer library), a combination of Ellipsoid and Hyperboloid, 3.2 m focus-to-focus distance, magnification 4. </a:t>
            </a: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r>
              <a:rPr lang="en-GB" sz="1600" b="0" i="1" u="none" strike="noStrike" dirty="0">
                <a:effectLst/>
                <a:latin typeface="Helvetica" pitchFamily="2" charset="0"/>
              </a:rPr>
              <a:t>I attached the paper where polarized imaging was demonstrated. Figs 1 and 2 are particularly relevant for this discussion.”</a:t>
            </a:r>
            <a:br>
              <a:rPr lang="en-GB" sz="1600" i="1" dirty="0"/>
            </a:br>
            <a:endParaRPr lang="en-DK" sz="1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FCB3-F694-0D4E-8E55-B5100282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0"/>
            <a:ext cx="10524744" cy="683387"/>
          </a:xfrm>
        </p:spPr>
        <p:txBody>
          <a:bodyPr>
            <a:normAutofit/>
          </a:bodyPr>
          <a:lstStyle/>
          <a:p>
            <a:r>
              <a:rPr lang="en-DK" sz="3200" dirty="0"/>
              <a:t>Communication with Boris K 2021 (this week!)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3BC0D-098A-B340-8F63-4890308F136E}"/>
              </a:ext>
            </a:extLst>
          </p:cNvPr>
          <p:cNvSpPr/>
          <p:nvPr/>
        </p:nvSpPr>
        <p:spPr>
          <a:xfrm>
            <a:off x="8912352" y="376554"/>
            <a:ext cx="26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" pitchFamily="2" charset="0"/>
              </a:rPr>
              <a:t>A bit of email-ping-pong </a:t>
            </a:r>
          </a:p>
          <a:p>
            <a:r>
              <a:rPr lang="en-GB" dirty="0">
                <a:latin typeface="Helvetica" pitchFamily="2" charset="0"/>
              </a:rPr>
              <a:t>r</a:t>
            </a:r>
            <a:r>
              <a:rPr lang="en-GB" b="0" i="0" u="none" strike="noStrike" dirty="0">
                <a:effectLst/>
                <a:latin typeface="Helvetica" pitchFamily="2" charset="0"/>
              </a:rPr>
              <a:t>esulted in access to a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more digestible set of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files with a relevant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geometry.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4808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, dark, night sky&#10;&#10;Description automatically generated">
            <a:extLst>
              <a:ext uri="{FF2B5EF4-FFF2-40B4-BE49-F238E27FC236}">
                <a16:creationId xmlns:a16="http://schemas.microsoft.com/office/drawing/2014/main" id="{D32981C4-D14A-B141-91CB-EC7C8A5B1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00195-313B-D948-B27A-E1E8B523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NIH mirror model from Boris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Khaykovic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8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3F8C-DC7F-4F4A-9688-71384414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W1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C8FE-04A4-3745-992B-421E0B1A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2272579"/>
            <a:ext cx="10015847" cy="3898281"/>
          </a:xfrm>
        </p:spPr>
        <p:txBody>
          <a:bodyPr>
            <a:normAutofit/>
          </a:bodyPr>
          <a:lstStyle/>
          <a:p>
            <a:r>
              <a:rPr lang="en-GB" sz="1600" dirty="0"/>
              <a:t>Component                         origin AT (0,0,0)    0 m from origin</a:t>
            </a:r>
          </a:p>
          <a:p>
            <a:r>
              <a:rPr lang="en-GB" sz="1600" dirty="0"/>
              <a:t>Component                         source AT (0,0,-0.101)    0.101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source_slit</a:t>
            </a:r>
            <a:r>
              <a:rPr lang="en-GB" sz="1600" dirty="0"/>
              <a:t> AT (0,0,-0.1)    0.102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FocalSource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</a:t>
            </a:r>
            <a:r>
              <a:rPr lang="en-GB" sz="1600" dirty="0" err="1"/>
              <a:t>source_dir_monitor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            conics AT (0,0,0.5)    0.702 m from origin</a:t>
            </a:r>
          </a:p>
          <a:p>
            <a:r>
              <a:rPr lang="en-GB" sz="1600" dirty="0"/>
              <a:t>Component                     f1_monitor AT (0,0,3.2)    3.402 m from origin</a:t>
            </a:r>
          </a:p>
          <a:p>
            <a:r>
              <a:rPr lang="en-GB" sz="1600" dirty="0"/>
              <a:t>Component                  </a:t>
            </a:r>
            <a:r>
              <a:rPr lang="en-GB" sz="1600" dirty="0" err="1"/>
              <a:t>PSD_FocalSpot</a:t>
            </a:r>
            <a:r>
              <a:rPr lang="en-GB" sz="1600" dirty="0"/>
              <a:t> AT (0,0,3.2)    3.402 m from origin</a:t>
            </a:r>
          </a:p>
          <a:p>
            <a:endParaRPr lang="en-DK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A099-4898-BE40-AD82-0105CF79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3" r="32393"/>
          <a:stretch/>
        </p:blipFill>
        <p:spPr>
          <a:xfrm>
            <a:off x="9852561" y="0"/>
            <a:ext cx="2339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5D31C-5F3F-C548-A0BF-3552C27A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83"/>
          <a:stretch/>
        </p:blipFill>
        <p:spPr>
          <a:xfrm>
            <a:off x="8629568" y="0"/>
            <a:ext cx="156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274E-CECF-B540-B0C3-B78B88AE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EB82-B203-E44D-93AE-13EFA902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Instrument file:  w1.instr</a:t>
            </a:r>
          </a:p>
          <a:p>
            <a:r>
              <a:rPr lang="en-GB" dirty="0"/>
              <a:t>Adapted source: </a:t>
            </a:r>
            <a:r>
              <a:rPr lang="en-GB" dirty="0" err="1"/>
              <a:t>Source_div_round.comp</a:t>
            </a:r>
            <a:endParaRPr lang="en-GB" dirty="0"/>
          </a:p>
          <a:p>
            <a:r>
              <a:rPr lang="en-GB" dirty="0"/>
              <a:t>Conics component: </a:t>
            </a:r>
            <a:r>
              <a:rPr lang="en-GB" dirty="0" err="1"/>
              <a:t>Conics.comp</a:t>
            </a:r>
            <a:r>
              <a:rPr lang="en-GB" dirty="0"/>
              <a:t>, defines geometry, calls</a:t>
            </a:r>
          </a:p>
          <a:p>
            <a:pPr lvl="1"/>
            <a:r>
              <a:rPr lang="en-GB" dirty="0"/>
              <a:t>w1_conics.h – with specific functions for EH and HE mirror variants, relies on</a:t>
            </a:r>
          </a:p>
          <a:p>
            <a:pPr lvl="1"/>
            <a:r>
              <a:rPr lang="en-GB" dirty="0" err="1"/>
              <a:t>conic.h</a:t>
            </a:r>
            <a:r>
              <a:rPr lang="en-GB" dirty="0"/>
              <a:t>  – with the underlying mathematical framework</a:t>
            </a:r>
          </a:p>
          <a:p>
            <a:pPr lvl="2"/>
            <a:r>
              <a:rPr lang="en-GB" dirty="0"/>
              <a:t>(Includes a main() from an older stand-alone code, significant “duplication” of vector- and particle-code which can already be found elsewhere in </a:t>
            </a:r>
            <a:r>
              <a:rPr lang="en-GB" dirty="0" err="1"/>
              <a:t>McStas</a:t>
            </a:r>
            <a:r>
              <a:rPr lang="en-GB" dirty="0"/>
              <a:t>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To redefine geometry one should edit the </a:t>
            </a:r>
            <a:r>
              <a:rPr lang="en-GB" dirty="0" err="1"/>
              <a:t>Conics.comp</a:t>
            </a:r>
            <a:r>
              <a:rPr lang="en-GB" dirty="0"/>
              <a:t> code, not a very </a:t>
            </a:r>
            <a:r>
              <a:rPr lang="en-GB" dirty="0" err="1"/>
              <a:t>McStas</a:t>
            </a:r>
            <a:r>
              <a:rPr lang="en-GB" dirty="0"/>
              <a:t>-oriented solution :-)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7107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3BCF-CB1D-F94E-89AF-8D411ECA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07CC-44CE-B346-BFDE-7DE8F5B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175669"/>
            <a:ext cx="10515600" cy="4351338"/>
          </a:xfrm>
        </p:spPr>
        <p:txBody>
          <a:bodyPr/>
          <a:lstStyle/>
          <a:p>
            <a:r>
              <a:rPr lang="en-DK" dirty="0"/>
              <a:t>cdcdcd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C750B-342C-A54B-97C1-5BC88A14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" y="720616"/>
            <a:ext cx="7892248" cy="613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35392-4571-BA45-BBED-2F9396C7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1"/>
          <a:stretch/>
        </p:blipFill>
        <p:spPr>
          <a:xfrm>
            <a:off x="5283557" y="0"/>
            <a:ext cx="4685745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54C032-D3A2-9F43-838F-425AC3D9A7CF}"/>
              </a:ext>
            </a:extLst>
          </p:cNvPr>
          <p:cNvSpPr txBox="1">
            <a:spLocks/>
          </p:cNvSpPr>
          <p:nvPr/>
        </p:nvSpPr>
        <p:spPr>
          <a:xfrm>
            <a:off x="8202861" y="4528868"/>
            <a:ext cx="3879286" cy="216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Instrument and comp have ~ fixed geometry</a:t>
            </a:r>
          </a:p>
          <a:p>
            <a:r>
              <a:rPr lang="en-DK" dirty="0"/>
              <a:t>Component only serves as coupling to the conic.h functions </a:t>
            </a:r>
          </a:p>
        </p:txBody>
      </p:sp>
    </p:spTree>
    <p:extLst>
      <p:ext uri="{BB962C8B-B14F-4D97-AF65-F5344CB8AC3E}">
        <p14:creationId xmlns:p14="http://schemas.microsoft.com/office/powerpoint/2010/main" val="386100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750-C9C8-9444-B4F2-E89962B1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DK" dirty="0"/>
              <a:t>Hard-coded mirror-geometry in Conics.comp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9BEC-6598-DE4D-9321-42898E5B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BCD79-6B38-ED4A-BB91-39189DA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6" y="1300382"/>
            <a:ext cx="8747215" cy="5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821A-233E-4694-8B8E-3FBDBBFF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Analogous for CXO w. conic tracer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0EBCE3-51FE-41A0-B8E7-4C6FF628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17" y="2324999"/>
            <a:ext cx="7432907" cy="431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1CFCD-CE88-401B-9576-24CD1EAA52C2}"/>
              </a:ext>
            </a:extLst>
          </p:cNvPr>
          <p:cNvSpPr txBox="1"/>
          <p:nvPr/>
        </p:nvSpPr>
        <p:spPr>
          <a:xfrm>
            <a:off x="4488985" y="1248935"/>
            <a:ext cx="72532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Scan for m=1, lambda=1-10Å scan, </a:t>
            </a:r>
            <a:br>
              <a:rPr lang="en-US" dirty="0"/>
            </a:br>
            <a:r>
              <a:rPr lang="en-US" dirty="0"/>
              <a:t>standard neutron guide reflectivity function – no waviness but transmission through mirrors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D3AF410-9A98-4D24-985C-1A62D1B0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5" y="3828381"/>
            <a:ext cx="2743200" cy="2943092"/>
          </a:xfrm>
          <a:prstGeom prst="rect">
            <a:avLst/>
          </a:prstGeom>
        </p:spPr>
      </p:pic>
      <p:pic>
        <p:nvPicPr>
          <p:cNvPr id="9" name="Picture 5" descr="Diagram&#10;&#10;Description automatically generated">
            <a:extLst>
              <a:ext uri="{FF2B5EF4-FFF2-40B4-BE49-F238E27FC236}">
                <a16:creationId xmlns:a16="http://schemas.microsoft.com/office/drawing/2014/main" id="{43118019-D218-4956-8488-EFCC359A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6" y="1806753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FBA2-FD4E-4D66-9D73-6554FECA8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Astronomical Wolter Telescopes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6F381-74CD-4444-917C-E8C93782E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Simulation capabilities </a:t>
            </a:r>
            <a:r>
              <a:rPr lang="en-US" dirty="0" err="1">
                <a:cs typeface="Calibri"/>
              </a:rPr>
              <a:t>AstroX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McXtrace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McStas</a:t>
            </a:r>
            <a:r>
              <a:rPr lang="en-US" dirty="0"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080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1B11-69BA-214D-9174-411D925B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2F26-DA97-D64C-A964-B8AAB3D3F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Clean out ”dead” and duplicated code </a:t>
            </a:r>
          </a:p>
          <a:p>
            <a:r>
              <a:rPr lang="en-DK" dirty="0"/>
              <a:t>Try to use as much as possible from McStas 2.x runtime</a:t>
            </a:r>
          </a:p>
          <a:p>
            <a:pPr lvl="1"/>
            <a:r>
              <a:rPr lang="en-DK" dirty="0"/>
              <a:t>Will serve as ”benchmark” code</a:t>
            </a:r>
          </a:p>
          <a:p>
            <a:r>
              <a:rPr lang="en-DK" dirty="0"/>
              <a:t>Work  together on this basis with Boris and new student coming in</a:t>
            </a:r>
          </a:p>
          <a:p>
            <a:pPr lvl="1"/>
            <a:endParaRPr lang="en-DK" dirty="0"/>
          </a:p>
          <a:p>
            <a:r>
              <a:rPr lang="en-DK" dirty="0"/>
              <a:t>Include a few versions of Conics.comp named with EH HE etc. geometry -&gt; all using standard lib of Wolter geometries</a:t>
            </a:r>
          </a:p>
          <a:p>
            <a:r>
              <a:rPr lang="en-DK" dirty="0"/>
              <a:t>Do lots of comparisons with McXtrace-derived soltion</a:t>
            </a:r>
          </a:p>
          <a:p>
            <a:endParaRPr lang="en-DK" dirty="0"/>
          </a:p>
          <a:p>
            <a:r>
              <a:rPr lang="en-DK" dirty="0"/>
              <a:t>Migrate to use of McStas 3 _particle struct -&gt; further simplification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2110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02DE-876C-413C-9379-71FB2818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Astro-Wolter Optic Variants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BED6C-8857-4B1D-BBC5-5DB5624C5F83}"/>
              </a:ext>
            </a:extLst>
          </p:cNvPr>
          <p:cNvSpPr txBox="1"/>
          <p:nvPr/>
        </p:nvSpPr>
        <p:spPr>
          <a:xfrm>
            <a:off x="932985" y="175693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True Wolter-I:</a:t>
            </a:r>
          </a:p>
          <a:p>
            <a:r>
              <a:rPr lang="en-US" dirty="0" err="1">
                <a:cs typeface="Calibri" panose="020F0502020204030204"/>
              </a:rPr>
              <a:t>Parabolic+Hyperbolic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DB6C92F-066A-4995-85D4-DBA339E2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49" y="1818291"/>
            <a:ext cx="2743200" cy="184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13845-2D52-483E-8C10-214139B3388D}"/>
              </a:ext>
            </a:extLst>
          </p:cNvPr>
          <p:cNvSpPr txBox="1"/>
          <p:nvPr/>
        </p:nvSpPr>
        <p:spPr>
          <a:xfrm>
            <a:off x="889619" y="269859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Conical approximation:</a:t>
            </a:r>
          </a:p>
          <a:p>
            <a:r>
              <a:rPr lang="en-US" dirty="0">
                <a:cs typeface="Calibri" panose="020F0502020204030204"/>
              </a:rPr>
              <a:t>Linear Conic x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36F6A-3ABF-482B-9C20-9EC919AB87F3}"/>
              </a:ext>
            </a:extLst>
          </p:cNvPr>
          <p:cNvSpPr txBox="1"/>
          <p:nvPr/>
        </p:nvSpPr>
        <p:spPr>
          <a:xfrm>
            <a:off x="871032" y="349156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Wide field optics: Hyperboloid-Hyperboloid: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468C3-6C58-4755-9031-11603127F043}"/>
              </a:ext>
            </a:extLst>
          </p:cNvPr>
          <p:cNvSpPr txBox="1"/>
          <p:nvPr/>
        </p:nvSpPr>
        <p:spPr>
          <a:xfrm>
            <a:off x="914397" y="4284544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Imaging: </a:t>
            </a:r>
            <a:endParaRPr lang="en-US"/>
          </a:p>
          <a:p>
            <a:r>
              <a:rPr lang="en-US" dirty="0"/>
              <a:t>Elliptic Hyperboloid: 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Etc...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C8B443D-27AE-4EA1-BBA7-AE200DC6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302" y="1560800"/>
            <a:ext cx="2743200" cy="2150448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5CB23871-88BC-4407-AB70-5B45A7E1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61" y="4285847"/>
            <a:ext cx="2743200" cy="2164452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2967CCF9-E033-4E06-A01D-9121D3EB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376" y="4311513"/>
            <a:ext cx="2743200" cy="1592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2700D-41CA-4CAA-A640-E8715915273F}"/>
              </a:ext>
            </a:extLst>
          </p:cNvPr>
          <p:cNvSpPr txBox="1"/>
          <p:nvPr/>
        </p:nvSpPr>
        <p:spPr>
          <a:xfrm>
            <a:off x="8466641" y="9891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17BE8-8E71-4B1A-AD1B-32A1C3B7FDEF}"/>
              </a:ext>
            </a:extLst>
          </p:cNvPr>
          <p:cNvSpPr txBox="1"/>
          <p:nvPr/>
        </p:nvSpPr>
        <p:spPr>
          <a:xfrm>
            <a:off x="5951421" y="398137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C062D-40F5-4685-B9E2-EA039064426E}"/>
              </a:ext>
            </a:extLst>
          </p:cNvPr>
          <p:cNvSpPr txBox="1"/>
          <p:nvPr/>
        </p:nvSpPr>
        <p:spPr>
          <a:xfrm>
            <a:off x="8856933" y="39194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III</a:t>
            </a:r>
          </a:p>
        </p:txBody>
      </p:sp>
    </p:spTree>
    <p:extLst>
      <p:ext uri="{BB962C8B-B14F-4D97-AF65-F5344CB8AC3E}">
        <p14:creationId xmlns:p14="http://schemas.microsoft.com/office/powerpoint/2010/main" val="198338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D8B63D2-0FAD-4A04-B9E6-0D14E4B0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4" y="3208159"/>
            <a:ext cx="5592955" cy="3099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2AF51-2D34-4DAE-80EE-8AFD7B2C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AstroX</a:t>
            </a:r>
            <a:r>
              <a:rPr lang="en-US" dirty="0">
                <a:cs typeface="Calibri Light"/>
              </a:rPr>
              <a:t> – addon toolbox for </a:t>
            </a:r>
            <a:r>
              <a:rPr lang="en-US" dirty="0" err="1">
                <a:cs typeface="Calibri Light"/>
              </a:rPr>
              <a:t>McXtrace</a:t>
            </a:r>
            <a:endParaRPr lang="en-US" dirty="0" err="1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898BD5-8877-4A1F-B1C7-8BED1929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74" y="2824455"/>
            <a:ext cx="2743200" cy="2220371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3F53E78-C07F-4BD5-A583-AC3939DF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034" y="1517946"/>
            <a:ext cx="2743200" cy="217420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2B311F0-854A-4777-A585-1FF165E30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571" y="1612920"/>
            <a:ext cx="2743200" cy="1079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18B6F-6C75-4633-AA01-7B0265A9AD6F}"/>
              </a:ext>
            </a:extLst>
          </p:cNvPr>
          <p:cNvSpPr txBox="1"/>
          <p:nvPr/>
        </p:nvSpPr>
        <p:spPr>
          <a:xfrm>
            <a:off x="920595" y="1651619"/>
            <a:ext cx="39450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Set of components concept </a:t>
            </a:r>
            <a:r>
              <a:rPr lang="en-US" dirty="0" err="1">
                <a:cs typeface="Calibri"/>
              </a:rPr>
              <a:t>orignally</a:t>
            </a:r>
            <a:r>
              <a:rPr lang="en-US" dirty="0">
                <a:cs typeface="Calibri"/>
              </a:rPr>
              <a:t> based on Silicon Pore Optics (SPOs). A tech for creating lightweight but stiff large area Wolter Optics. </a:t>
            </a:r>
          </a:p>
        </p:txBody>
      </p:sp>
    </p:spTree>
    <p:extLst>
      <p:ext uri="{BB962C8B-B14F-4D97-AF65-F5344CB8AC3E}">
        <p14:creationId xmlns:p14="http://schemas.microsoft.com/office/powerpoint/2010/main" val="208361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2375-E3C6-4948-9AC3-5F0B581B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Silicon Pore Optics/Mirror Modules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3CEB588-30CB-44FC-A024-D32574F0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8" y="2075507"/>
            <a:ext cx="2743200" cy="21742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085108-B147-494D-87B6-5DFFE5FBD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44" y="2104273"/>
            <a:ext cx="7228468" cy="2537940"/>
          </a:xfrm>
          <a:prstGeom prst="rect">
            <a:avLst/>
          </a:prstGeom>
        </p:spPr>
      </p:pic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620B6640-FE22-48D6-B7C5-1891EA98C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668" y="5024012"/>
            <a:ext cx="2743200" cy="154305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C9F2569-E81B-4B20-866B-0BA5D437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985" y="4827002"/>
            <a:ext cx="2743200" cy="1738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F19BE-BCA6-49E0-B9EA-E726B0345E00}"/>
              </a:ext>
            </a:extLst>
          </p:cNvPr>
          <p:cNvSpPr txBox="1"/>
          <p:nvPr/>
        </p:nvSpPr>
        <p:spPr>
          <a:xfrm>
            <a:off x="4569522" y="18374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ATHENA simulation </a:t>
            </a:r>
          </a:p>
        </p:txBody>
      </p:sp>
    </p:spTree>
    <p:extLst>
      <p:ext uri="{BB962C8B-B14F-4D97-AF65-F5344CB8AC3E}">
        <p14:creationId xmlns:p14="http://schemas.microsoft.com/office/powerpoint/2010/main" val="121956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3565-55F1-4384-BAC7-7D10EC79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Conical Approximation /</a:t>
            </a:r>
            <a:r>
              <a:rPr lang="en-US" dirty="0" err="1">
                <a:cs typeface="Calibri Light"/>
              </a:rPr>
              <a:t>NuSTAR</a:t>
            </a:r>
            <a:endParaRPr lang="en-US" dirty="0" err="1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4D7A54-5287-474D-A057-DF2E7E8B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21" y="2581555"/>
            <a:ext cx="6454078" cy="22332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D67944-9E4D-4D73-9E1F-E0FEAE5F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32" y="1743221"/>
            <a:ext cx="2743200" cy="156258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33F9480-100F-45D4-80D5-00C42C05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9" y="3608619"/>
            <a:ext cx="4304370" cy="202588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77908E-CDE6-4FA1-A186-2F0E57E1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0" y="5657398"/>
            <a:ext cx="3932663" cy="1001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A7170-52F0-4F2E-94EC-80EB6A966409}"/>
              </a:ext>
            </a:extLst>
          </p:cNvPr>
          <p:cNvSpPr txBox="1"/>
          <p:nvPr/>
        </p:nvSpPr>
        <p:spPr>
          <a:xfrm>
            <a:off x="5418254" y="2066692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NuSTAR</a:t>
            </a:r>
            <a:r>
              <a:rPr lang="en-US" dirty="0"/>
              <a:t> conic approximation </a:t>
            </a:r>
          </a:p>
        </p:txBody>
      </p:sp>
    </p:spTree>
    <p:extLst>
      <p:ext uri="{BB962C8B-B14F-4D97-AF65-F5344CB8AC3E}">
        <p14:creationId xmlns:p14="http://schemas.microsoft.com/office/powerpoint/2010/main" val="293330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93BEA1-EAC5-406C-98E7-A01CEA65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4" y="1166603"/>
            <a:ext cx="5184077" cy="54912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8AD45C-E654-4E32-B881-5C7D98E6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72" y="378215"/>
            <a:ext cx="5078760" cy="5246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95413-93A6-46B3-BD2C-B4F4F64C4FF1}"/>
              </a:ext>
            </a:extLst>
          </p:cNvPr>
          <p:cNvSpPr txBox="1"/>
          <p:nvPr/>
        </p:nvSpPr>
        <p:spPr>
          <a:xfrm>
            <a:off x="672790" y="629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Parabolic 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26D29-7EF8-49FC-B534-7F86AF1A0E43}"/>
              </a:ext>
            </a:extLst>
          </p:cNvPr>
          <p:cNvSpPr txBox="1"/>
          <p:nvPr/>
        </p:nvSpPr>
        <p:spPr>
          <a:xfrm>
            <a:off x="6539570" y="57775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Hyperbolic Shell</a:t>
            </a:r>
          </a:p>
        </p:txBody>
      </p:sp>
    </p:spTree>
    <p:extLst>
      <p:ext uri="{BB962C8B-B14F-4D97-AF65-F5344CB8AC3E}">
        <p14:creationId xmlns:p14="http://schemas.microsoft.com/office/powerpoint/2010/main" val="190551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E37C-FE45-4F33-AFA0-3F1F0A10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Code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805D-928E-458E-AFA7-0DFF467E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Self-contained "regular" </a:t>
            </a:r>
            <a:r>
              <a:rPr lang="en-US" dirty="0" err="1">
                <a:cs typeface="Calibri"/>
              </a:rPr>
              <a:t>McStas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McXtrace</a:t>
            </a:r>
            <a:r>
              <a:rPr lang="en-US" dirty="0">
                <a:cs typeface="Calibri"/>
              </a:rPr>
              <a:t> component. Similar to guide.</a:t>
            </a:r>
          </a:p>
          <a:p>
            <a:r>
              <a:rPr lang="en-US" dirty="0">
                <a:cs typeface="Calibri"/>
              </a:rPr>
              <a:t>Mirrors may have side walls and/or bottom surface. Both may be reflective.</a:t>
            </a:r>
          </a:p>
          <a:p>
            <a:r>
              <a:rPr lang="en-US" dirty="0">
                <a:cs typeface="Calibri"/>
              </a:rPr>
              <a:t>Intended for use in a GROUP</a:t>
            </a:r>
          </a:p>
          <a:p>
            <a:r>
              <a:rPr lang="en-US" dirty="0">
                <a:cs typeface="Calibri"/>
              </a:rPr>
              <a:t>Need a pair of components to form an optic.</a:t>
            </a:r>
          </a:p>
          <a:p>
            <a:r>
              <a:rPr lang="en-US" dirty="0">
                <a:cs typeface="Calibri"/>
              </a:rPr>
              <a:t>In the case of ATHENA: 2 x 678 components. =&gt;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Mirror by Mirror =  16000</a:t>
            </a:r>
          </a:p>
          <a:p>
            <a:r>
              <a:rPr lang="en-US" dirty="0">
                <a:cs typeface="Calibri"/>
              </a:rPr>
              <a:t>Models for waviness/mirror imperfections included.</a:t>
            </a:r>
          </a:p>
        </p:txBody>
      </p:sp>
    </p:spTree>
    <p:extLst>
      <p:ext uri="{BB962C8B-B14F-4D97-AF65-F5344CB8AC3E}">
        <p14:creationId xmlns:p14="http://schemas.microsoft.com/office/powerpoint/2010/main" val="306746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76B0-B049-45BE-8B38-1664B6D2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Port to </a:t>
            </a:r>
            <a:r>
              <a:rPr lang="en-US" dirty="0" err="1">
                <a:cs typeface="Calibri Light"/>
              </a:rPr>
              <a:t>McStas</a:t>
            </a:r>
            <a:r>
              <a:rPr lang="en-US" dirty="0">
                <a:cs typeface="Calibri Light"/>
              </a:rPr>
              <a:t> for neutron use? CXO</a:t>
            </a:r>
            <a:endParaRPr lang="en-US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FB07949-7013-4D9F-A201-AD4811D8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668" y="2250658"/>
            <a:ext cx="7296614" cy="4240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3DB37-7097-4CBD-937E-02917A2F9E5C}"/>
              </a:ext>
            </a:extLst>
          </p:cNvPr>
          <p:cNvSpPr txBox="1"/>
          <p:nvPr/>
        </p:nvSpPr>
        <p:spPr>
          <a:xfrm>
            <a:off x="4482790" y="1571082"/>
            <a:ext cx="6943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Scan for m=1, lambda=1-10Å scan, </a:t>
            </a:r>
            <a:br>
              <a:rPr lang="en-US" dirty="0"/>
            </a:br>
            <a:r>
              <a:rPr lang="en-US" dirty="0"/>
              <a:t>standard neutron guide reflectivity function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56FCB74-2E7F-4B7C-A08E-BA58058F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5" y="3828381"/>
            <a:ext cx="2743200" cy="294309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D3B1977-F8CD-4D3D-B8EB-B8A9FED8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6" y="1806753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521</Words>
  <Application>Microsoft Office PowerPoint</Application>
  <PresentationFormat>Widescreen</PresentationFormat>
  <Paragraphs>46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Wolter Optics in 2 parts</vt:lpstr>
      <vt:lpstr>Astronomical Wolter Telescopes</vt:lpstr>
      <vt:lpstr>Astro-Wolter Optic Variants  </vt:lpstr>
      <vt:lpstr>AstroX – addon toolbox for McXtrace</vt:lpstr>
      <vt:lpstr>Silicon Pore Optics/Mirror Modules</vt:lpstr>
      <vt:lpstr>Conical Approximation /NuSTAR</vt:lpstr>
      <vt:lpstr>PowerPoint Presentation</vt:lpstr>
      <vt:lpstr>Code Structure</vt:lpstr>
      <vt:lpstr>Port to McStas for neutron use? CXO</vt:lpstr>
      <vt:lpstr>The Code</vt:lpstr>
      <vt:lpstr>ConicTracer from MIT</vt:lpstr>
      <vt:lpstr>Historical stuff</vt:lpstr>
      <vt:lpstr>Communication with Boris K 2021 (this week!)</vt:lpstr>
      <vt:lpstr>NIH mirror model from Boris Khaykovic</vt:lpstr>
      <vt:lpstr>Structure of the W1 instrument</vt:lpstr>
      <vt:lpstr>Structure of the code</vt:lpstr>
      <vt:lpstr>PowerPoint Presentation</vt:lpstr>
      <vt:lpstr>Hard-coded mirror-geometry in Conics.comp</vt:lpstr>
      <vt:lpstr>Analogous for CXO w. conic tracer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Kjær Willendrup</dc:creator>
  <cp:lastModifiedBy>Peter Kjær Willendrup</cp:lastModifiedBy>
  <cp:revision>253</cp:revision>
  <dcterms:created xsi:type="dcterms:W3CDTF">2021-05-06T19:59:23Z</dcterms:created>
  <dcterms:modified xsi:type="dcterms:W3CDTF">2021-05-07T06:56:37Z</dcterms:modified>
</cp:coreProperties>
</file>